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1" r:id="rId11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BD526-8AF7-090F-CF65-564761109DD5}" v="1452" dt="2024-07-05T18:26:56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8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84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0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35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3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27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402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3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9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7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62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5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0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98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6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0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29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>
                <a:latin typeface="Comic Sans MS"/>
                <a:cs typeface="Calibri Light"/>
              </a:rPr>
              <a:t>IOT projekat 2</a:t>
            </a:r>
            <a:endParaRPr lang="sr-Latn-RS">
              <a:latin typeface="Comic Sans MS"/>
            </a:endParaRP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>
                <a:latin typeface="Comic Sans MS"/>
                <a:cs typeface="Calibri"/>
              </a:rPr>
              <a:t>Tamara </a:t>
            </a:r>
            <a:r>
              <a:rPr lang="sr-Latn-RS" err="1">
                <a:latin typeface="Comic Sans MS"/>
                <a:cs typeface="Calibri"/>
              </a:rPr>
              <a:t>milovanovic</a:t>
            </a:r>
            <a:r>
              <a:rPr lang="sr-Latn-RS" dirty="0">
                <a:latin typeface="Comic Sans MS"/>
                <a:cs typeface="Calibri"/>
              </a:rPr>
              <a:t> 1647</a:t>
            </a:r>
          </a:p>
          <a:p>
            <a:r>
              <a:rPr lang="sr-Latn-RS" dirty="0">
                <a:latin typeface="Comic Sans MS"/>
                <a:cs typeface="Calibri"/>
              </a:rPr>
              <a:t>Prof. Dr. Dragan </a:t>
            </a:r>
            <a:r>
              <a:rPr lang="sr-Latn-RS" err="1">
                <a:latin typeface="Comic Sans MS"/>
                <a:cs typeface="Calibri"/>
              </a:rPr>
              <a:t>stankovic</a:t>
            </a:r>
            <a:endParaRPr lang="sr-Latn-RS">
              <a:latin typeface="Comic Sans M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5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664E0A-7455-A385-35BB-C62B1EB1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510" y="2698955"/>
            <a:ext cx="8361618" cy="1456267"/>
          </a:xfrm>
        </p:spPr>
        <p:txBody>
          <a:bodyPr>
            <a:normAutofit/>
          </a:bodyPr>
          <a:lstStyle/>
          <a:p>
            <a:r>
              <a:rPr lang="sr-Latn-RS" sz="7200" dirty="0">
                <a:cs typeface="Calibri Light"/>
              </a:rPr>
              <a:t>Hvala na pažnji!</a:t>
            </a:r>
          </a:p>
        </p:txBody>
      </p:sp>
    </p:spTree>
    <p:extLst>
      <p:ext uri="{BB962C8B-B14F-4D97-AF65-F5344CB8AC3E}">
        <p14:creationId xmlns:p14="http://schemas.microsoft.com/office/powerpoint/2010/main" val="2319317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4CB81AD-5D98-E8C3-58B0-B886895A7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omic Sans MS"/>
                <a:cs typeface="Calibri Light"/>
              </a:rPr>
              <a:t>Uvod</a:t>
            </a:r>
            <a:endParaRPr lang="sr-Latn-RS">
              <a:latin typeface="Comic Sans MS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9FC60FA0-7EA0-E472-BE72-C6DE52AC2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85" y="1847962"/>
            <a:ext cx="6856162" cy="3682554"/>
          </a:xfrm>
        </p:spPr>
        <p:txBody>
          <a:bodyPr/>
          <a:lstStyle/>
          <a:p>
            <a:r>
              <a:rPr lang="sr-Latn-RS" sz="2400" dirty="0">
                <a:latin typeface="Comic Sans MS"/>
                <a:cs typeface="Calibri"/>
              </a:rPr>
              <a:t>U drugom projektu je bilo potrebno kreirati softvera </a:t>
            </a:r>
            <a:r>
              <a:rPr lang="sr-Latn-RS" sz="2400" dirty="0">
                <a:latin typeface="Comic Sans MS"/>
                <a:ea typeface="+mn-lt"/>
                <a:cs typeface="+mn-lt"/>
              </a:rPr>
              <a:t>za </a:t>
            </a:r>
            <a:r>
              <a:rPr lang="sr-Latn-RS" sz="2400" dirty="0" err="1">
                <a:latin typeface="Comic Sans MS"/>
                <a:ea typeface="+mn-lt"/>
                <a:cs typeface="+mn-lt"/>
              </a:rPr>
              <a:t>Arduino</a:t>
            </a:r>
            <a:r>
              <a:rPr lang="sr-Latn-RS" sz="2400" dirty="0">
                <a:latin typeface="Comic Sans MS"/>
                <a:ea typeface="+mn-lt"/>
                <a:cs typeface="+mn-lt"/>
              </a:rPr>
              <a:t> Nano 33 BLE </a:t>
            </a:r>
            <a:r>
              <a:rPr lang="sr-Latn-RS" sz="2400" dirty="0" err="1">
                <a:latin typeface="Comic Sans MS"/>
                <a:ea typeface="+mn-lt"/>
                <a:cs typeface="+mn-lt"/>
              </a:rPr>
              <a:t>Sense</a:t>
            </a:r>
            <a:r>
              <a:rPr lang="sr-Latn-RS" sz="2400" dirty="0">
                <a:latin typeface="Comic Sans MS"/>
                <a:ea typeface="+mn-lt"/>
                <a:cs typeface="+mn-lt"/>
              </a:rPr>
              <a:t> </a:t>
            </a:r>
          </a:p>
          <a:p>
            <a:pPr>
              <a:buClr>
                <a:srgbClr val="FFFFFF"/>
              </a:buClr>
            </a:pPr>
            <a:r>
              <a:rPr lang="sr-Latn-RS" sz="2400" dirty="0">
                <a:latin typeface="Comic Sans MS"/>
                <a:ea typeface="+mn-lt"/>
                <a:cs typeface="+mn-lt"/>
              </a:rPr>
              <a:t>Glasovna komanda "PRITISAK" koja aktivira merenje trenutnog atmosferski pritiska </a:t>
            </a:r>
          </a:p>
          <a:p>
            <a:pPr>
              <a:buClr>
                <a:srgbClr val="FFFFFF"/>
              </a:buClr>
            </a:pPr>
            <a:r>
              <a:rPr lang="sr-Latn-RS" sz="2400" dirty="0">
                <a:latin typeface="Comic Sans MS"/>
                <a:ea typeface="+mn-lt"/>
                <a:cs typeface="+mn-lt"/>
              </a:rPr>
              <a:t>U odnosu na vrednost merenja, vrši se paljenje zelene ili crvene diode na </a:t>
            </a:r>
            <a:r>
              <a:rPr lang="sr-Latn-RS" sz="2400" err="1">
                <a:latin typeface="Comic Sans MS"/>
                <a:ea typeface="+mn-lt"/>
                <a:cs typeface="+mn-lt"/>
              </a:rPr>
              <a:t>kontoleru</a:t>
            </a:r>
            <a:endParaRPr lang="sr-Latn-RS" sz="2400">
              <a:latin typeface="Comic Sans MS"/>
              <a:ea typeface="+mn-lt"/>
              <a:cs typeface="+mn-lt"/>
            </a:endParaRPr>
          </a:p>
        </p:txBody>
      </p:sp>
      <p:pic>
        <p:nvPicPr>
          <p:cNvPr id="4" name="Slika 3" descr="ARDUINO NANO 33 BLE SENSE WITH HEADERS ARDUINO - Arduino Pro | pin ...">
            <a:extLst>
              <a:ext uri="{FF2B5EF4-FFF2-40B4-BE49-F238E27FC236}">
                <a16:creationId xmlns:a16="http://schemas.microsoft.com/office/drawing/2014/main" id="{9FDC731B-6767-0F22-2BEB-36BD01CF2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453" y="2373563"/>
            <a:ext cx="4207042" cy="315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1A4D929-4FAA-1E40-92B3-FECCB05C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omic Sans MS"/>
                <a:cs typeface="Calibri Light"/>
              </a:rPr>
              <a:t>Prikupljanje podataka</a:t>
            </a:r>
            <a:endParaRPr lang="sr-Latn-RS">
              <a:latin typeface="Comic Sans MS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6F3FE75A-2989-A882-16A1-041B18B77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2400" dirty="0">
                <a:latin typeface="Comic Sans MS"/>
                <a:cs typeface="Calibri"/>
              </a:rPr>
              <a:t>Da bi smo mogli da istreniramo model moramo prvo prikupiti test podatke</a:t>
            </a:r>
          </a:p>
          <a:p>
            <a:pPr>
              <a:buClr>
                <a:srgbClr val="FFFFFF"/>
              </a:buClr>
            </a:pPr>
            <a:r>
              <a:rPr lang="sr-Latn-RS" sz="2400" dirty="0">
                <a:latin typeface="Comic Sans MS"/>
                <a:cs typeface="Calibri"/>
              </a:rPr>
              <a:t>Najbolji rezultat bi dali podaci prikupljeni sa </a:t>
            </a:r>
            <a:r>
              <a:rPr lang="sr-Latn-RS" sz="2400" err="1">
                <a:latin typeface="Comic Sans MS"/>
                <a:cs typeface="Calibri"/>
              </a:rPr>
              <a:t>Arduino</a:t>
            </a:r>
            <a:r>
              <a:rPr lang="sr-Latn-RS" sz="2400" dirty="0">
                <a:latin typeface="Comic Sans MS"/>
                <a:cs typeface="Calibri"/>
              </a:rPr>
              <a:t> pločice, odnosno na </a:t>
            </a:r>
            <a:r>
              <a:rPr lang="sr-Latn-RS" sz="2400" err="1">
                <a:latin typeface="Comic Sans MS"/>
                <a:cs typeface="Calibri"/>
              </a:rPr>
              <a:t>uredjaju</a:t>
            </a:r>
            <a:r>
              <a:rPr lang="sr-Latn-RS" sz="2400" dirty="0">
                <a:latin typeface="Comic Sans MS"/>
                <a:cs typeface="Calibri"/>
              </a:rPr>
              <a:t> koji </a:t>
            </a:r>
            <a:r>
              <a:rPr lang="sr-Latn-RS" sz="2400" err="1">
                <a:latin typeface="Comic Sans MS"/>
                <a:cs typeface="Calibri"/>
              </a:rPr>
              <a:t>ce</a:t>
            </a:r>
            <a:r>
              <a:rPr lang="sr-Latn-RS" sz="2400" dirty="0">
                <a:latin typeface="Comic Sans MS"/>
                <a:cs typeface="Calibri"/>
              </a:rPr>
              <a:t> da prihvata glasovne komande, ali moguće je i na nekom drugom </a:t>
            </a:r>
            <a:r>
              <a:rPr lang="sr-Latn-RS" sz="2400" err="1">
                <a:latin typeface="Comic Sans MS"/>
                <a:cs typeface="Calibri"/>
              </a:rPr>
              <a:t>uređeju</a:t>
            </a:r>
            <a:r>
              <a:rPr lang="sr-Latn-RS" sz="2400" dirty="0">
                <a:latin typeface="Comic Sans MS"/>
                <a:cs typeface="Calibri"/>
              </a:rPr>
              <a:t> prikupiti neophodne podatke</a:t>
            </a:r>
          </a:p>
          <a:p>
            <a:pPr>
              <a:buClr>
                <a:srgbClr val="FFFFFF"/>
              </a:buClr>
            </a:pPr>
            <a:r>
              <a:rPr lang="sr-Latn-RS" sz="2400" dirty="0">
                <a:latin typeface="Comic Sans MS"/>
                <a:cs typeface="Calibri"/>
              </a:rPr>
              <a:t>Test podaci su </a:t>
            </a:r>
            <a:r>
              <a:rPr lang="sr-Latn-RS" sz="2400" err="1">
                <a:latin typeface="Comic Sans MS"/>
                <a:cs typeface="Calibri"/>
              </a:rPr>
              <a:t>snimljenji</a:t>
            </a:r>
            <a:r>
              <a:rPr lang="sr-Latn-RS" sz="2400" dirty="0">
                <a:latin typeface="Comic Sans MS"/>
                <a:cs typeface="Calibri"/>
              </a:rPr>
              <a:t> na mobilnom uređaju </a:t>
            </a:r>
          </a:p>
          <a:p>
            <a:pPr>
              <a:buClr>
                <a:srgbClr val="FFFFFF"/>
              </a:buClr>
            </a:pPr>
            <a:r>
              <a:rPr lang="sr-Latn-RS" sz="2400" dirty="0">
                <a:latin typeface="Comic Sans MS"/>
                <a:cs typeface="Calibri"/>
              </a:rPr>
              <a:t>Dužina podataka koji služe za treniranje bi trebali da budu najveće dužine 1 sekunde</a:t>
            </a:r>
          </a:p>
          <a:p>
            <a:pPr marL="0" indent="0">
              <a:buClr>
                <a:srgbClr val="FFFFFF"/>
              </a:buClr>
              <a:buNone/>
            </a:pPr>
            <a:endParaRPr lang="sr-Latn-RS" sz="2400" dirty="0">
              <a:latin typeface="Comic Sans M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96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6A7F1CA-3144-B592-2F8A-86B8551F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sr-Latn-RS" sz="2000">
                <a:latin typeface="Comic Sans MS"/>
                <a:ea typeface="+mj-lt"/>
                <a:cs typeface="+mj-lt"/>
              </a:rPr>
              <a:t>PRIKUPLJANJE PODATAKA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F6F45EB5-917B-D3B2-5B6E-4F53954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sr-Latn-RS" dirty="0">
                <a:latin typeface="Comic Sans MS"/>
                <a:cs typeface="Calibri"/>
              </a:rPr>
              <a:t>Ključna reč se izgovara nekih 50-60 puta</a:t>
            </a:r>
          </a:p>
          <a:p>
            <a:pPr>
              <a:buClr>
                <a:srgbClr val="FFFFFF"/>
              </a:buClr>
            </a:pPr>
            <a:r>
              <a:rPr lang="sr-Latn-RS" dirty="0">
                <a:latin typeface="Comic Sans MS"/>
                <a:cs typeface="Calibri"/>
              </a:rPr>
              <a:t>Najbolje bi bilo da prikupljanje podataka se </a:t>
            </a:r>
            <a:r>
              <a:rPr lang="sr-Latn-RS" err="1">
                <a:latin typeface="Comic Sans MS"/>
                <a:cs typeface="Calibri"/>
              </a:rPr>
              <a:t>izvši</a:t>
            </a:r>
            <a:r>
              <a:rPr lang="sr-Latn-RS" dirty="0">
                <a:latin typeface="Comic Sans MS"/>
                <a:cs typeface="Calibri"/>
              </a:rPr>
              <a:t> iz različitih polnih i starosnih grupa zbog raznovrsnosti načina izgovaranja</a:t>
            </a:r>
          </a:p>
          <a:p>
            <a:pPr>
              <a:buClr>
                <a:srgbClr val="FFFFFF"/>
              </a:buClr>
            </a:pPr>
            <a:r>
              <a:rPr lang="sr-Latn-RS" dirty="0">
                <a:latin typeface="Comic Sans MS"/>
                <a:cs typeface="Calibri"/>
              </a:rPr>
              <a:t>U programu </a:t>
            </a:r>
            <a:r>
              <a:rPr lang="sr-Latn-RS" dirty="0" err="1">
                <a:latin typeface="Comic Sans MS"/>
                <a:cs typeface="Calibri"/>
              </a:rPr>
              <a:t>Audacity</a:t>
            </a:r>
            <a:r>
              <a:rPr lang="sr-Latn-RS" dirty="0">
                <a:latin typeface="Comic Sans MS"/>
                <a:cs typeface="Calibri"/>
              </a:rPr>
              <a:t> su test primeri izvučeni i obrađivani</a:t>
            </a:r>
          </a:p>
        </p:txBody>
      </p:sp>
      <p:pic>
        <p:nvPicPr>
          <p:cNvPr id="4" name="Slika 3" descr="Slika na kojoj se nalazi tekst, snimak ekrana, ekran, softver&#10;&#10;Opis je automatski generisan">
            <a:extLst>
              <a:ext uri="{FF2B5EF4-FFF2-40B4-BE49-F238E27FC236}">
                <a16:creationId xmlns:a16="http://schemas.microsoft.com/office/drawing/2014/main" id="{DD89F16C-4A49-9A54-3FC2-3F3A29162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11587"/>
            <a:ext cx="6095593" cy="367259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53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A225EEE-D40C-5424-B4B4-DC68A251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017" y="864042"/>
            <a:ext cx="10671709" cy="1608124"/>
          </a:xfrm>
        </p:spPr>
        <p:txBody>
          <a:bodyPr>
            <a:normAutofit/>
          </a:bodyPr>
          <a:lstStyle/>
          <a:p>
            <a:r>
              <a:rPr lang="sr-Latn-RS" sz="2800" dirty="0">
                <a:latin typeface="Comic Sans MS"/>
                <a:cs typeface="Calibri Light"/>
              </a:rPr>
              <a:t>Prikupljanje podataka</a:t>
            </a:r>
          </a:p>
        </p:txBody>
      </p:sp>
      <p:pic>
        <p:nvPicPr>
          <p:cNvPr id="4" name="Slika 3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D995D28F-4E16-9AF8-ACD6-FADA68F9E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59" y="3318997"/>
            <a:ext cx="6383194" cy="325723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2BF845D2-31AD-2873-7B44-08ABDBAE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859" y="1924061"/>
            <a:ext cx="4167972" cy="3992284"/>
          </a:xfrm>
        </p:spPr>
        <p:txBody>
          <a:bodyPr>
            <a:normAutofit/>
          </a:bodyPr>
          <a:lstStyle/>
          <a:p>
            <a:r>
              <a:rPr lang="sr-Latn-RS">
                <a:latin typeface="Comic Sans MS"/>
                <a:ea typeface="Arial"/>
                <a:cs typeface="Arial"/>
              </a:rPr>
              <a:t>Nakon izvučenih podataka potrebno je obraditi test </a:t>
            </a:r>
            <a:r>
              <a:rPr lang="sr-Latn-RS" err="1">
                <a:latin typeface="Comic Sans MS"/>
                <a:ea typeface="Arial"/>
                <a:cs typeface="Arial"/>
              </a:rPr>
              <a:t>pdatke</a:t>
            </a:r>
            <a:r>
              <a:rPr lang="sr-Latn-RS">
                <a:latin typeface="Comic Sans MS"/>
                <a:ea typeface="Arial"/>
                <a:cs typeface="Arial"/>
              </a:rPr>
              <a:t> preko Google/ove dostupne biblioteke koja ubacuje različite vrste pozadinske buke</a:t>
            </a:r>
          </a:p>
          <a:p>
            <a:pPr>
              <a:buClr>
                <a:srgbClr val="FFFFFF"/>
              </a:buClr>
            </a:pPr>
            <a:r>
              <a:rPr lang="sr-Latn-RS" dirty="0">
                <a:latin typeface="Comic Sans MS"/>
                <a:ea typeface="Arial"/>
                <a:cs typeface="Arial"/>
              </a:rPr>
              <a:t>Nakon mešanja naši podaci se šalju na </a:t>
            </a:r>
            <a:r>
              <a:rPr lang="sr-Latn-RS" dirty="0" err="1">
                <a:latin typeface="Comic Sans MS"/>
                <a:ea typeface="Arial"/>
                <a:cs typeface="Arial"/>
              </a:rPr>
              <a:t>Edge</a:t>
            </a:r>
            <a:r>
              <a:rPr lang="sr-Latn-RS" dirty="0">
                <a:latin typeface="Comic Sans MS"/>
                <a:ea typeface="Arial"/>
                <a:cs typeface="Arial"/>
              </a:rPr>
              <a:t> Impulse Bazi</a:t>
            </a:r>
          </a:p>
        </p:txBody>
      </p:sp>
      <p:pic>
        <p:nvPicPr>
          <p:cNvPr id="6" name="Slika 5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22D7611C-74F1-D280-7DBA-E60BAFC60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16" y="581442"/>
            <a:ext cx="6329948" cy="22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4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61D3019-4982-CA64-761D-F8593A4AB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30" y="1030288"/>
            <a:ext cx="5049104" cy="10422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r-Latn-RS" sz="3300">
                <a:latin typeface="Comic Sans MS"/>
                <a:ea typeface="+mj-lt"/>
                <a:cs typeface="+mj-lt"/>
              </a:rPr>
              <a:t>Izvlačenje </a:t>
            </a:r>
            <a:r>
              <a:rPr lang="sr-Latn-RS" sz="3300" err="1">
                <a:latin typeface="Comic Sans MS"/>
                <a:ea typeface="+mj-lt"/>
                <a:cs typeface="+mj-lt"/>
              </a:rPr>
              <a:t>feature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C413B-57E4-4FAD-AF00-1E89B4273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93DD171D-7B4D-C759-BE56-990453CA9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188" y="2075226"/>
            <a:ext cx="5403367" cy="2940604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endParaRPr lang="sr-Latn-RS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sr-Latn-RS" dirty="0">
                <a:latin typeface="Comic Sans MS"/>
                <a:ea typeface="+mn-lt"/>
                <a:cs typeface="+mn-lt"/>
              </a:rPr>
              <a:t>Kada imamo naše podatke potrebno je da izvučemo </a:t>
            </a:r>
            <a:r>
              <a:rPr lang="sr-Latn-RS" dirty="0" err="1">
                <a:latin typeface="Comic Sans MS"/>
                <a:ea typeface="+mn-lt"/>
                <a:cs typeface="+mn-lt"/>
              </a:rPr>
              <a:t>feature</a:t>
            </a:r>
            <a:r>
              <a:rPr lang="sr-Latn-RS" dirty="0">
                <a:latin typeface="Comic Sans MS"/>
                <a:ea typeface="+mn-lt"/>
                <a:cs typeface="+mn-lt"/>
              </a:rPr>
              <a:t> pomoću MFCC algoritam </a:t>
            </a:r>
          </a:p>
          <a:p>
            <a:pPr>
              <a:buClr>
                <a:srgbClr val="FFFFFF"/>
              </a:buClr>
            </a:pPr>
            <a:r>
              <a:rPr lang="sr-Latn-RS" dirty="0">
                <a:latin typeface="Comic Sans MS"/>
                <a:ea typeface="+mn-lt"/>
                <a:cs typeface="+mn-lt"/>
              </a:rPr>
              <a:t>Algoritam nama daje </a:t>
            </a:r>
            <a:r>
              <a:rPr lang="sr-Latn-RS" dirty="0" err="1">
                <a:latin typeface="Comic Sans MS"/>
                <a:ea typeface="+mn-lt"/>
                <a:cs typeface="+mn-lt"/>
              </a:rPr>
              <a:t>skpektralne</a:t>
            </a:r>
            <a:r>
              <a:rPr lang="sr-Latn-RS" dirty="0">
                <a:latin typeface="Comic Sans MS"/>
                <a:ea typeface="+mn-lt"/>
                <a:cs typeface="+mn-lt"/>
              </a:rPr>
              <a:t> osobine audio signala koje nam služe za treniranje modela za prepoznavanje različitih audio signala</a:t>
            </a:r>
            <a:br>
              <a:rPr lang="en-US" dirty="0">
                <a:latin typeface="Comic Sans MS"/>
              </a:rPr>
            </a:br>
            <a:endParaRPr lang="en-US">
              <a:cs typeface="Calibri"/>
            </a:endParaRPr>
          </a:p>
        </p:txBody>
      </p:sp>
      <p:sp>
        <p:nvSpPr>
          <p:cNvPr id="12" name="Rounded Rectangle 30">
            <a:extLst>
              <a:ext uri="{FF2B5EF4-FFF2-40B4-BE49-F238E27FC236}">
                <a16:creationId xmlns:a16="http://schemas.microsoft.com/office/drawing/2014/main" id="{96184565-6B22-40B8-AEFC-E5D103C55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4D129BA0-31C9-BB11-7272-ED0E3EA0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31" y="728133"/>
            <a:ext cx="4921513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4" name="Rounded Rectangle 35">
            <a:extLst>
              <a:ext uri="{FF2B5EF4-FFF2-40B4-BE49-F238E27FC236}">
                <a16:creationId xmlns:a16="http://schemas.microsoft.com/office/drawing/2014/main" id="{A9B5337D-1BB2-4459-9BD6-59184E38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ka 4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A12EC4D5-69DD-BA01-7568-24768230D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184" y="3617588"/>
            <a:ext cx="5071407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8953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C939261-59E0-511D-2E8D-39CCF716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5337"/>
            <a:ext cx="10131425" cy="1456267"/>
          </a:xfrm>
        </p:spPr>
        <p:txBody>
          <a:bodyPr/>
          <a:lstStyle/>
          <a:p>
            <a:r>
              <a:rPr lang="sr-Latn-RS" dirty="0">
                <a:cs typeface="Calibri Light"/>
              </a:rPr>
              <a:t>Treniranje modela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2446B0FF-6097-BAE0-9280-4294A8A4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91" y="1674173"/>
            <a:ext cx="3741320" cy="4117027"/>
          </a:xfrm>
        </p:spPr>
        <p:txBody>
          <a:bodyPr/>
          <a:lstStyle/>
          <a:p>
            <a:r>
              <a:rPr lang="sr-Latn-RS" dirty="0">
                <a:cs typeface="Calibri"/>
              </a:rPr>
              <a:t>Treniranje modela izvršili smo uz pomoć </a:t>
            </a:r>
            <a:r>
              <a:rPr lang="sr-Latn-RS" err="1">
                <a:cs typeface="Calibri"/>
              </a:rPr>
              <a:t>konvolucione</a:t>
            </a:r>
            <a:r>
              <a:rPr lang="sr-Latn-RS" dirty="0">
                <a:cs typeface="Calibri"/>
              </a:rPr>
              <a:t> neuronske mreže čiji je zadatak da izvrši klasifikaciju naših podataka </a:t>
            </a:r>
          </a:p>
          <a:p>
            <a:pPr>
              <a:buClr>
                <a:srgbClr val="FFFFFF"/>
              </a:buClr>
            </a:pPr>
            <a:r>
              <a:rPr lang="sr-Latn-RS" dirty="0">
                <a:cs typeface="Calibri"/>
              </a:rPr>
              <a:t>Pošto je tačnost oko 90% možemo reći da treniranje modela uspešno </a:t>
            </a:r>
          </a:p>
        </p:txBody>
      </p:sp>
      <p:pic>
        <p:nvPicPr>
          <p:cNvPr id="5" name="Slika 4" descr="Slika na kojoj se nalazi tekst, snimak ekrana, ekran, broj&#10;&#10;Opis je automatski generisan">
            <a:extLst>
              <a:ext uri="{FF2B5EF4-FFF2-40B4-BE49-F238E27FC236}">
                <a16:creationId xmlns:a16="http://schemas.microsoft.com/office/drawing/2014/main" id="{8CD675BE-6C1B-A765-BE7B-D5ACE268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176" y="1443789"/>
            <a:ext cx="3986807" cy="4846054"/>
          </a:xfrm>
          <a:prstGeom prst="rect">
            <a:avLst/>
          </a:prstGeom>
        </p:spPr>
      </p:pic>
      <p:pic>
        <p:nvPicPr>
          <p:cNvPr id="6" name="Slika 5" descr="Slika na kojoj se nalazi tekst, snimak ekrana, mapa, dijagram&#10;&#10;Opis je automatski generisan">
            <a:extLst>
              <a:ext uri="{FF2B5EF4-FFF2-40B4-BE49-F238E27FC236}">
                <a16:creationId xmlns:a16="http://schemas.microsoft.com/office/drawing/2014/main" id="{E644AFAE-189B-14FA-860D-CF439013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993" y="1443789"/>
            <a:ext cx="3864489" cy="483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0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A4F1613-1A17-8EC4-A7E6-1DA00F6A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Calibri Light"/>
              </a:rPr>
              <a:t>TEstiranje</a:t>
            </a:r>
            <a:r>
              <a:rPr lang="sr-Latn-RS" dirty="0">
                <a:cs typeface="Calibri Light"/>
              </a:rPr>
              <a:t> podataka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1686628C-B5B1-25D5-A253-87F3EFD3F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01100"/>
            <a:ext cx="3478264" cy="3690100"/>
          </a:xfrm>
        </p:spPr>
        <p:txBody>
          <a:bodyPr/>
          <a:lstStyle/>
          <a:p>
            <a:r>
              <a:rPr lang="sr-Latn-RS" dirty="0">
                <a:cs typeface="Calibri"/>
              </a:rPr>
              <a:t>80% podataka smo iskoristili za treniranje modela. Ostalih 20% iskoristićemo za testiranje</a:t>
            </a:r>
          </a:p>
          <a:p>
            <a:pPr>
              <a:buClr>
                <a:srgbClr val="FFFFFF"/>
              </a:buClr>
            </a:pPr>
            <a:r>
              <a:rPr lang="sr-Latn-RS" dirty="0">
                <a:cs typeface="Calibri"/>
              </a:rPr>
              <a:t>Te test podatke model nije imao prilikom testiranja jer njime zapravo određujemo da li je došlo do neke greške </a:t>
            </a:r>
          </a:p>
        </p:txBody>
      </p:sp>
      <p:pic>
        <p:nvPicPr>
          <p:cNvPr id="4" name="Slika 3" descr="Slika na kojoj se nalazi tekst, snimak ekrana, softver, ekran&#10;&#10;Opis je automatski generisan">
            <a:extLst>
              <a:ext uri="{FF2B5EF4-FFF2-40B4-BE49-F238E27FC236}">
                <a16:creationId xmlns:a16="http://schemas.microsoft.com/office/drawing/2014/main" id="{37CFCB69-AFB1-7215-63C2-DFE305DBA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18" y="1884516"/>
            <a:ext cx="6597933" cy="43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E96B3B8-FF3D-0476-EB1F-09EA0A5F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Calibri Light"/>
              </a:rPr>
              <a:t>Deploy</a:t>
            </a:r>
            <a:endParaRPr lang="sr-Latn-RS" dirty="0" err="1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DC3307D1-FBC9-C678-866A-9054F3169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906" y="1339962"/>
            <a:ext cx="10131425" cy="3649133"/>
          </a:xfrm>
        </p:spPr>
        <p:txBody>
          <a:bodyPr/>
          <a:lstStyle/>
          <a:p>
            <a:r>
              <a:rPr lang="sr-Latn-RS" sz="2800" dirty="0">
                <a:cs typeface="Calibri"/>
              </a:rPr>
              <a:t>Nakon kreiranja modela potrebno je taj model povežemo sa našim </a:t>
            </a:r>
            <a:r>
              <a:rPr lang="sr-Latn-RS" sz="2800" err="1">
                <a:cs typeface="Calibri"/>
              </a:rPr>
              <a:t>Enge</a:t>
            </a:r>
            <a:r>
              <a:rPr lang="sr-Latn-RS" sz="2800" dirty="0">
                <a:cs typeface="Calibri"/>
              </a:rPr>
              <a:t> impulse nalogom i importovati kao zip fajl u našem </a:t>
            </a:r>
            <a:r>
              <a:rPr lang="sr-Latn-RS" sz="2800" err="1">
                <a:cs typeface="Calibri"/>
              </a:rPr>
              <a:t>Arduino</a:t>
            </a:r>
            <a:r>
              <a:rPr lang="sr-Latn-RS" sz="2800" dirty="0">
                <a:cs typeface="Calibri"/>
              </a:rPr>
              <a:t> IDE da bi smo mogli da ga koristimo u našem </a:t>
            </a:r>
            <a:r>
              <a:rPr lang="sr-Latn-RS" sz="2800" err="1">
                <a:cs typeface="Calibri"/>
              </a:rPr>
              <a:t>sofveru</a:t>
            </a:r>
            <a:r>
              <a:rPr lang="sr-Latn-RS" sz="2800" dirty="0">
                <a:cs typeface="Calibri"/>
              </a:rPr>
              <a:t> koji je </a:t>
            </a:r>
            <a:r>
              <a:rPr lang="sr-Latn-RS" sz="2800" err="1">
                <a:cs typeface="Calibri"/>
              </a:rPr>
              <a:t>uploadovan</a:t>
            </a:r>
            <a:r>
              <a:rPr lang="sr-Latn-RS" sz="2800" dirty="0">
                <a:cs typeface="Calibri"/>
              </a:rPr>
              <a:t> na </a:t>
            </a:r>
            <a:r>
              <a:rPr lang="sr-Latn-RS" sz="2800" err="1">
                <a:cs typeface="Calibri"/>
              </a:rPr>
              <a:t>Arduino</a:t>
            </a:r>
            <a:r>
              <a:rPr lang="sr-Latn-RS" sz="2800" dirty="0">
                <a:cs typeface="Calibri"/>
              </a:rPr>
              <a:t> pločicu. </a:t>
            </a:r>
            <a:endParaRPr lang="sr-Latn-RS" dirty="0"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endParaRPr lang="sr-Latn-RS" dirty="0">
              <a:cs typeface="Calibri"/>
            </a:endParaRPr>
          </a:p>
        </p:txBody>
      </p:sp>
      <p:pic>
        <p:nvPicPr>
          <p:cNvPr id="4" name="Slika 3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9D658B93-8AB9-C2AF-1780-53797458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9" y="3932656"/>
            <a:ext cx="87058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88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Široki ekran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10</vt:i4>
      </vt:variant>
    </vt:vector>
  </HeadingPairs>
  <TitlesOfParts>
    <vt:vector size="11" baseType="lpstr">
      <vt:lpstr>Celestial</vt:lpstr>
      <vt:lpstr>IOT projekat 2</vt:lpstr>
      <vt:lpstr>Uvod</vt:lpstr>
      <vt:lpstr>Prikupljanje podataka</vt:lpstr>
      <vt:lpstr>PRIKUPLJANJE PODATAKA</vt:lpstr>
      <vt:lpstr>Prikupljanje podataka</vt:lpstr>
      <vt:lpstr>Izvlačenje feature</vt:lpstr>
      <vt:lpstr>Treniranje modela</vt:lpstr>
      <vt:lpstr>TEstiranje podataka</vt:lpstr>
      <vt:lpstr>Deploy</vt:lpstr>
      <vt:lpstr>Hvala na 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/>
  <cp:lastModifiedBy/>
  <cp:revision>305</cp:revision>
  <dcterms:created xsi:type="dcterms:W3CDTF">2012-08-15T23:12:28Z</dcterms:created>
  <dcterms:modified xsi:type="dcterms:W3CDTF">2024-07-05T18:27:21Z</dcterms:modified>
</cp:coreProperties>
</file>